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0d374365e_3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20d374365e_3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20d374365e_3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120d374365e_3_8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20d374365e_3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0d374365e_3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0d374365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120d374365e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0d374365e_3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20d374365e_3_1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0d374365e_3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20d374365e_3_1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20d374365e_3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120d374365e_3_1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20d374365e_3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20d374365e_3_1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 rot="10800000">
            <a:off x="-8793" y="0"/>
            <a:ext cx="9169465" cy="5151053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rgbClr val="2F5496"/>
              </a:gs>
            </a:gsLst>
            <a:lin ang="4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 flipH="1" rot="10800000">
            <a:off x="331469" y="-2"/>
            <a:ext cx="8829202" cy="5151055"/>
          </a:xfrm>
          <a:prstGeom prst="rect">
            <a:avLst/>
          </a:prstGeom>
          <a:gradFill>
            <a:gsLst>
              <a:gs pos="0">
                <a:srgbClr val="1F3864">
                  <a:alpha val="82745"/>
                </a:srgbClr>
              </a:gs>
              <a:gs pos="21000">
                <a:srgbClr val="1F3864">
                  <a:alpha val="82745"/>
                </a:srgbClr>
              </a:gs>
              <a:gs pos="100000">
                <a:srgbClr val="4472C4">
                  <a:alpha val="0"/>
                </a:srgbClr>
              </a:gs>
            </a:gsLst>
            <a:lin ang="8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/>
          <p:nvPr/>
        </p:nvSpPr>
        <p:spPr>
          <a:xfrm rot="10800000">
            <a:off x="-11400" y="0"/>
            <a:ext cx="2717530" cy="5151054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99000">
                <a:srgbClr val="000000">
                  <a:alpha val="40784"/>
                </a:srgbClr>
              </a:gs>
              <a:gs pos="100000">
                <a:srgbClr val="000000">
                  <a:alpha val="40784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 flipH="1">
            <a:off x="-11906" y="-2"/>
            <a:ext cx="9175186" cy="5151057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3000">
                <a:srgbClr val="2F5496">
                  <a:alpha val="0"/>
                </a:srgbClr>
              </a:gs>
              <a:gs pos="100000">
                <a:srgbClr val="000000">
                  <a:alpha val="72941"/>
                </a:srgbClr>
              </a:gs>
            </a:gsLst>
            <a:lin ang="17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/>
          <p:nvPr/>
        </p:nvSpPr>
        <p:spPr>
          <a:xfrm flipH="1" rot="5400000">
            <a:off x="3363250" y="-646368"/>
            <a:ext cx="5146448" cy="6448394"/>
          </a:xfrm>
          <a:prstGeom prst="rect">
            <a:avLst/>
          </a:prstGeom>
          <a:gradFill>
            <a:gsLst>
              <a:gs pos="0">
                <a:srgbClr val="2F5496">
                  <a:alpha val="0"/>
                </a:srgbClr>
              </a:gs>
              <a:gs pos="3000">
                <a:srgbClr val="2F5496">
                  <a:alpha val="0"/>
                </a:srgbClr>
              </a:gs>
              <a:gs pos="100000">
                <a:srgbClr val="000000">
                  <a:alpha val="26666"/>
                </a:srgbClr>
              </a:gs>
            </a:gsLst>
            <a:lin ang="13800001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/>
          <p:nvPr/>
        </p:nvSpPr>
        <p:spPr>
          <a:xfrm rot="5993193">
            <a:off x="890229" y="816787"/>
            <a:ext cx="3725650" cy="3741293"/>
          </a:xfrm>
          <a:prstGeom prst="ellipse">
            <a:avLst/>
          </a:prstGeom>
          <a:gradFill>
            <a:gsLst>
              <a:gs pos="0">
                <a:srgbClr val="4472C4">
                  <a:alpha val="25882"/>
                </a:srgbClr>
              </a:gs>
              <a:gs pos="85000">
                <a:srgbClr val="8DA9DB">
                  <a:alpha val="0"/>
                </a:srgbClr>
              </a:gs>
              <a:gs pos="100000">
                <a:srgbClr val="8DA9DB">
                  <a:alpha val="0"/>
                </a:srgbClr>
              </a:gs>
            </a:gsLst>
            <a:lin ang="144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5"/>
          <p:cNvSpPr txBox="1"/>
          <p:nvPr>
            <p:ph type="ctrTitle"/>
          </p:nvPr>
        </p:nvSpPr>
        <p:spPr>
          <a:xfrm>
            <a:off x="3121925" y="614238"/>
            <a:ext cx="5036024" cy="23840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</a:pPr>
            <a:r>
              <a:rPr lang="it" sz="3600">
                <a:solidFill>
                  <a:srgbClr val="FFFFFF"/>
                </a:solidFill>
              </a:rPr>
              <a:t>MHW1</a:t>
            </a:r>
            <a:endParaRPr/>
          </a:p>
        </p:txBody>
      </p:sp>
      <p:sp>
        <p:nvSpPr>
          <p:cNvPr id="137" name="Google Shape;137;p25"/>
          <p:cNvSpPr/>
          <p:nvPr/>
        </p:nvSpPr>
        <p:spPr>
          <a:xfrm flipH="1">
            <a:off x="-2" y="3367583"/>
            <a:ext cx="9163282" cy="1783471"/>
          </a:xfrm>
          <a:prstGeom prst="rect">
            <a:avLst/>
          </a:prstGeom>
          <a:gradFill>
            <a:gsLst>
              <a:gs pos="0">
                <a:srgbClr val="2F5496">
                  <a:alpha val="49803"/>
                </a:srgbClr>
              </a:gs>
              <a:gs pos="99000">
                <a:srgbClr val="000000">
                  <a:alpha val="33725"/>
                </a:srgbClr>
              </a:gs>
              <a:gs pos="100000">
                <a:srgbClr val="000000">
                  <a:alpha val="33725"/>
                </a:srgbClr>
              </a:gs>
            </a:gsLst>
            <a:lin ang="13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3214048" y="3720721"/>
            <a:ext cx="5291920" cy="8085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fontScale="925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Edoardo Manfredi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1000001958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</a:pPr>
            <a:r>
              <a:rPr lang="it">
                <a:solidFill>
                  <a:srgbClr val="FFFFFF"/>
                </a:solidFill>
              </a:rPr>
              <a:t>30/03/2022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6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6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6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6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607694" y="487110"/>
            <a:ext cx="4916510" cy="41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La pagina web presentata è l’ipotetico articolo di un blog a tema cinematografico chiamato </a:t>
            </a:r>
            <a:r>
              <a:rPr i="1" lang="it" sz="1500"/>
              <a:t>L’occhio tagliato.</a:t>
            </a:r>
            <a:endParaRPr i="1" sz="1500"/>
          </a:p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Il contenuto della pagine è una lista (non esaustiva) di film che mi piacciono.</a:t>
            </a:r>
            <a:endParaRPr sz="1500"/>
          </a:p>
          <a:p>
            <a:pPr indent="-1714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La pagina è suddivisa in quattro sezioni:</a:t>
            </a:r>
            <a:endParaRPr sz="1500"/>
          </a:p>
          <a:p>
            <a:pPr indent="-184150" lvl="1" marL="5207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Barra di navigazione.</a:t>
            </a:r>
            <a:endParaRPr sz="1500"/>
          </a:p>
          <a:p>
            <a:pPr indent="-184150" lvl="1" marL="5207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Header.</a:t>
            </a:r>
            <a:endParaRPr sz="1500"/>
          </a:p>
          <a:p>
            <a:pPr indent="-184150" lvl="1" marL="5207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Sezione contenuti.</a:t>
            </a:r>
            <a:endParaRPr sz="1500"/>
          </a:p>
          <a:p>
            <a:pPr indent="-184150" lvl="1" marL="5207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Footer.</a:t>
            </a:r>
            <a:endParaRPr sz="1500"/>
          </a:p>
          <a:p>
            <a:pPr indent="-184150" lvl="0" marL="1778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it" sz="1500"/>
              <a:t>Per finestre sotto i 1000 px il layout commuta a quello per mobile.   </a:t>
            </a:r>
            <a:endParaRPr sz="1500"/>
          </a:p>
        </p:txBody>
      </p:sp>
      <p:sp>
        <p:nvSpPr>
          <p:cNvPr id="151" name="Google Shape;151;p26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Descrizione del progetto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7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7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7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7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7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7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Layout complessivo HTML+CSS</a:t>
            </a:r>
            <a:endParaRPr/>
          </a:p>
        </p:txBody>
      </p:sp>
      <p:sp>
        <p:nvSpPr>
          <p:cNvPr id="164" name="Google Shape;164;p27"/>
          <p:cNvSpPr txBox="1"/>
          <p:nvPr/>
        </p:nvSpPr>
        <p:spPr>
          <a:xfrm>
            <a:off x="4424825" y="14100"/>
            <a:ext cx="405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8375" y="-7600"/>
            <a:ext cx="5395425" cy="13524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0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/>
          <p:nvPr/>
        </p:nvSpPr>
        <p:spPr>
          <a:xfrm flipH="1" rot="5400000">
            <a:off x="-1057625" y="1057500"/>
            <a:ext cx="5143500" cy="3028500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8"/>
          <p:cNvSpPr/>
          <p:nvPr/>
        </p:nvSpPr>
        <p:spPr>
          <a:xfrm flipH="1" rot="5400000">
            <a:off x="-1057625" y="1065104"/>
            <a:ext cx="5143500" cy="3028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8"/>
          <p:cNvSpPr/>
          <p:nvPr/>
        </p:nvSpPr>
        <p:spPr>
          <a:xfrm flipH="1" rot="5400000">
            <a:off x="575875" y="2690996"/>
            <a:ext cx="1876500" cy="3028500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799903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8"/>
          <p:cNvSpPr/>
          <p:nvPr/>
        </p:nvSpPr>
        <p:spPr>
          <a:xfrm rot="-964601">
            <a:off x="-376648" y="727714"/>
            <a:ext cx="2922552" cy="313130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4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8"/>
          <p:cNvSpPr/>
          <p:nvPr/>
        </p:nvSpPr>
        <p:spPr>
          <a:xfrm flipH="1" rot="5400000">
            <a:off x="-1057630" y="1049896"/>
            <a:ext cx="5143500" cy="3028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17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8"/>
          <p:cNvSpPr txBox="1"/>
          <p:nvPr>
            <p:ph type="title"/>
          </p:nvPr>
        </p:nvSpPr>
        <p:spPr>
          <a:xfrm>
            <a:off x="350042" y="440141"/>
            <a:ext cx="2400900" cy="254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Layout complessivo HTML+CSS</a:t>
            </a:r>
            <a:endParaRPr/>
          </a:p>
        </p:txBody>
      </p:sp>
      <p:sp>
        <p:nvSpPr>
          <p:cNvPr id="178" name="Google Shape;178;p28"/>
          <p:cNvSpPr txBox="1"/>
          <p:nvPr/>
        </p:nvSpPr>
        <p:spPr>
          <a:xfrm>
            <a:off x="4424825" y="14100"/>
            <a:ext cx="405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58619"/>
          <a:stretch/>
        </p:blipFill>
        <p:spPr>
          <a:xfrm>
            <a:off x="3388325" y="31850"/>
            <a:ext cx="4911724" cy="509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9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9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9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9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9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9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9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Header</a:t>
            </a:r>
            <a:endParaRPr/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8375" y="7600"/>
            <a:ext cx="6115624" cy="223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57075" y="1798350"/>
            <a:ext cx="1884650" cy="33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8387" y="2244166"/>
            <a:ext cx="4247075" cy="473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0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0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0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0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0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0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Menù navigazione</a:t>
            </a:r>
            <a:endParaRPr/>
          </a:p>
        </p:txBody>
      </p:sp>
      <p:pic>
        <p:nvPicPr>
          <p:cNvPr id="207" name="Google Shape;207;p30"/>
          <p:cNvPicPr preferRelativeResize="0"/>
          <p:nvPr/>
        </p:nvPicPr>
        <p:blipFill rotWithShape="1">
          <a:blip r:embed="rId3">
            <a:alphaModFix/>
          </a:blip>
          <a:srcRect b="94155" l="0" r="0" t="0"/>
          <a:stretch/>
        </p:blipFill>
        <p:spPr>
          <a:xfrm>
            <a:off x="3028375" y="875325"/>
            <a:ext cx="6115624" cy="1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8648" y="1509113"/>
            <a:ext cx="3523200" cy="21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2215" y="1509125"/>
            <a:ext cx="1889509" cy="355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1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1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31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1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1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Sezione contenuti</a:t>
            </a:r>
            <a:endParaRPr/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3607694" y="487110"/>
            <a:ext cx="4916510" cy="41595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)</a:t>
            </a:r>
            <a:endParaRPr/>
          </a:p>
        </p:txBody>
      </p:sp>
      <p:pic>
        <p:nvPicPr>
          <p:cNvPr id="223" name="Google Shape;22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225" y="7598"/>
            <a:ext cx="3028375" cy="2047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1225" y="2457601"/>
            <a:ext cx="3028375" cy="2428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9600" y="138806"/>
            <a:ext cx="1582475" cy="3143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12075" y="7600"/>
            <a:ext cx="1582475" cy="310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612075" y="3108938"/>
            <a:ext cx="1291675" cy="7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2"/>
          <p:cNvSpPr/>
          <p:nvPr/>
        </p:nvSpPr>
        <p:spPr>
          <a:xfrm flipH="1" rot="5400000">
            <a:off x="-1057563" y="1057561"/>
            <a:ext cx="5143500" cy="3028377"/>
          </a:xfrm>
          <a:prstGeom prst="rect">
            <a:avLst/>
          </a:prstGeom>
          <a:gradFill>
            <a:gsLst>
              <a:gs pos="0">
                <a:srgbClr val="000000"/>
              </a:gs>
              <a:gs pos="8000">
                <a:srgbClr val="000000"/>
              </a:gs>
              <a:gs pos="100000">
                <a:srgbClr val="2F5496"/>
              </a:gs>
            </a:gsLst>
            <a:lin ang="30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2"/>
          <p:cNvSpPr/>
          <p:nvPr/>
        </p:nvSpPr>
        <p:spPr>
          <a:xfrm flipH="1" rot="5400000">
            <a:off x="-1057564" y="1065164"/>
            <a:ext cx="51434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4472C4">
                  <a:alpha val="45882"/>
                </a:srgbClr>
              </a:gs>
              <a:gs pos="100000">
                <a:srgbClr val="4472C4">
                  <a:alpha val="45882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2"/>
          <p:cNvSpPr/>
          <p:nvPr/>
        </p:nvSpPr>
        <p:spPr>
          <a:xfrm flipH="1" rot="5400000">
            <a:off x="575942" y="2691064"/>
            <a:ext cx="1876484" cy="3028381"/>
          </a:xfrm>
          <a:prstGeom prst="rect">
            <a:avLst/>
          </a:prstGeom>
          <a:gradFill>
            <a:gsLst>
              <a:gs pos="0">
                <a:srgbClr val="4472C4">
                  <a:alpha val="28627"/>
                </a:srgbClr>
              </a:gs>
              <a:gs pos="2000">
                <a:srgbClr val="4472C4">
                  <a:alpha val="28627"/>
                </a:srgbClr>
              </a:gs>
              <a:gs pos="100000">
                <a:srgbClr val="000000">
                  <a:alpha val="29803"/>
                </a:srgbClr>
              </a:gs>
            </a:gsLst>
            <a:lin ang="7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2"/>
          <p:cNvSpPr/>
          <p:nvPr/>
        </p:nvSpPr>
        <p:spPr>
          <a:xfrm rot="-964587">
            <a:off x="-376303" y="727288"/>
            <a:ext cx="2925268" cy="3134219"/>
          </a:xfrm>
          <a:custGeom>
            <a:rect b="b" l="l" r="r" t="t"/>
            <a:pathLst>
              <a:path extrusionOk="0" h="4178958" w="3900357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0">
                <a:srgbClr val="000000">
                  <a:alpha val="0"/>
                </a:srgbClr>
              </a:gs>
              <a:gs pos="29000">
                <a:srgbClr val="000000">
                  <a:alpha val="0"/>
                </a:srgbClr>
              </a:gs>
              <a:gs pos="100000">
                <a:srgbClr val="4472C4">
                  <a:alpha val="42745"/>
                </a:srgbClr>
              </a:gs>
            </a:gsLst>
            <a:lin ang="18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2"/>
          <p:cNvSpPr/>
          <p:nvPr/>
        </p:nvSpPr>
        <p:spPr>
          <a:xfrm flipH="1" rot="5400000">
            <a:off x="-1057570" y="1049957"/>
            <a:ext cx="5143502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rgbClr val="8DA9DB">
                  <a:alpha val="10980"/>
                </a:srgbClr>
              </a:gs>
              <a:gs pos="100000">
                <a:srgbClr val="8DA9DB">
                  <a:alpha val="10980"/>
                </a:srgbClr>
              </a:gs>
            </a:gsLst>
            <a:lin ang="720000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2"/>
          <p:cNvSpPr txBox="1"/>
          <p:nvPr>
            <p:ph type="title"/>
          </p:nvPr>
        </p:nvSpPr>
        <p:spPr>
          <a:xfrm>
            <a:off x="350042" y="440141"/>
            <a:ext cx="2401024" cy="254062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it" sz="3000">
                <a:solidFill>
                  <a:srgbClr val="FFFFFF"/>
                </a:solidFill>
              </a:rPr>
              <a:t>Footer</a:t>
            </a:r>
            <a:endParaRPr/>
          </a:p>
        </p:txBody>
      </p:sp>
      <p:pic>
        <p:nvPicPr>
          <p:cNvPr id="240" name="Google Shape;2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4213" y="383538"/>
            <a:ext cx="416242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225" y="1194250"/>
            <a:ext cx="4991100" cy="220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2"/>
          <p:cNvPicPr preferRelativeResize="0"/>
          <p:nvPr/>
        </p:nvPicPr>
        <p:blipFill rotWithShape="1">
          <a:blip r:embed="rId5">
            <a:alphaModFix/>
          </a:blip>
          <a:srcRect b="93424" l="34582" r="32197" t="106356"/>
          <a:stretch/>
        </p:blipFill>
        <p:spPr>
          <a:xfrm flipH="1" rot="10800000">
            <a:off x="3167175" y="3528950"/>
            <a:ext cx="5797452" cy="5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